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67" r:id="rId5"/>
    <p:sldId id="268" r:id="rId6"/>
    <p:sldId id="265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XP" initials="U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131" autoAdjust="0"/>
    <p:restoredTop sz="94660" autoAdjust="0"/>
  </p:normalViewPr>
  <p:slideViewPr>
    <p:cSldViewPr>
      <p:cViewPr>
        <p:scale>
          <a:sx n="62" d="100"/>
          <a:sy n="62" d="100"/>
        </p:scale>
        <p:origin x="-1362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6DAAE2-7563-4C96-8E74-3826FD935F6B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401E3A-F6F4-4D68-9858-AC7F8A319C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57682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A7CD8-0D94-4431-9206-834609CD6261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C8DFE5-BC25-4E07-BDC6-11F923E5F8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1522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8DFE5-BC25-4E07-BDC6-11F923E5F8A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5141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142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3943B9F1-BA78-45BF-8B27-9F717CCC8994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ru-RU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3AF5163-8053-4EDB-BF50-7C44FA8779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2966606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1" grpId="0"/>
      <p:bldP spid="5142" grpId="0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43B9F1-BA78-45BF-8B27-9F717CCC8994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AF5163-8053-4EDB-BF50-7C44FA8779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936776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43B9F1-BA78-45BF-8B27-9F717CCC8994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AF5163-8053-4EDB-BF50-7C44FA8779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5030982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r>
              <a:rPr lang="ru-RU" noProof="0" smtClean="0"/>
              <a:t>Вставка рисунка SmartArt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43B9F1-BA78-45BF-8B27-9F717CCC8994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AF5163-8053-4EDB-BF50-7C44FA8779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155176"/>
      </p:ext>
    </p:extLst>
  </p:cSld>
  <p:clrMapOvr>
    <a:masterClrMapping/>
  </p:clrMapOvr>
  <p:transition>
    <p:wheel spokes="3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43B9F1-BA78-45BF-8B27-9F717CCC8994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AF5163-8053-4EDB-BF50-7C44FA8779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259454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43B9F1-BA78-45BF-8B27-9F717CCC8994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AF5163-8053-4EDB-BF50-7C44FA8779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0015632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43B9F1-BA78-45BF-8B27-9F717CCC8994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AF5163-8053-4EDB-BF50-7C44FA8779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2849921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43B9F1-BA78-45BF-8B27-9F717CCC8994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AF5163-8053-4EDB-BF50-7C44FA8779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272411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43B9F1-BA78-45BF-8B27-9F717CCC8994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AF5163-8053-4EDB-BF50-7C44FA8779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1492489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43B9F1-BA78-45BF-8B27-9F717CCC8994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AF5163-8053-4EDB-BF50-7C44FA8779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1862970"/>
      </p:ext>
    </p:extLst>
  </p:cSld>
  <p:clrMapOvr>
    <a:masterClrMapping/>
  </p:clrMapOvr>
  <p:transition>
    <p:wheel spokes="3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43B9F1-BA78-45BF-8B27-9F717CCC8994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AF5163-8053-4EDB-BF50-7C44FA8779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3846334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43B9F1-BA78-45BF-8B27-9F717CCC8994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AF5163-8053-4EDB-BF50-7C44FA8779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634146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9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0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2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4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5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4117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11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19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943B9F1-BA78-45BF-8B27-9F717CCC8994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4120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4121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13AF5163-8053-4EDB-BF50-7C44FA8779E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</p:sldLayoutIdLst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1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1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7" grpId="0"/>
      <p:bldP spid="4118" grpId="0" build="p"/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8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683568" y="620688"/>
            <a:ext cx="7851648" cy="8515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5300" dirty="0">
                <a:solidFill>
                  <a:srgbClr val="C00000"/>
                </a:solidFill>
                <a:latin typeface="Century Schoolbook" pitchFamily="18" charset="0"/>
              </a:rPr>
              <a:t>Ф</a:t>
            </a:r>
            <a:r>
              <a:rPr lang="ru-RU" sz="5300" dirty="0" smtClean="0">
                <a:solidFill>
                  <a:srgbClr val="C00000"/>
                </a:solidFill>
                <a:latin typeface="Century Schoolbook" pitchFamily="18" charset="0"/>
              </a:rPr>
              <a:t>ормы работы с родителями в условиях ДОУ</a:t>
            </a:r>
            <a:br>
              <a:rPr lang="ru-RU" sz="5300" dirty="0" smtClean="0">
                <a:solidFill>
                  <a:srgbClr val="C00000"/>
                </a:solidFill>
                <a:latin typeface="Century Schoolbook" pitchFamily="18" charset="0"/>
              </a:rPr>
            </a:b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2339752" y="3886200"/>
            <a:ext cx="6336704" cy="2711152"/>
          </a:xfrm>
        </p:spPr>
        <p:txBody>
          <a:bodyPr wrap="square">
            <a:normAutofit lnSpcReduction="10000"/>
          </a:bodyPr>
          <a:lstStyle/>
          <a:p>
            <a:r>
              <a:rPr lang="ru-RU" dirty="0" smtClean="0"/>
              <a:t>                        </a:t>
            </a:r>
          </a:p>
          <a:p>
            <a:endParaRPr lang="ru-RU" sz="3900" b="1" dirty="0" smtClean="0"/>
          </a:p>
          <a:p>
            <a:pPr algn="r"/>
            <a:r>
              <a:rPr lang="ru-RU" dirty="0" smtClean="0">
                <a:solidFill>
                  <a:schemeClr val="bg1"/>
                </a:solidFill>
              </a:rPr>
              <a:t>Старший воспитатель </a:t>
            </a:r>
            <a:r>
              <a:rPr lang="ru-RU" dirty="0" smtClean="0">
                <a:solidFill>
                  <a:schemeClr val="bg1"/>
                </a:solidFill>
              </a:rPr>
              <a:t>МБДОУ 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«Детский сад №12 с. </a:t>
            </a:r>
            <a:r>
              <a:rPr lang="ru-RU" dirty="0" err="1" smtClean="0">
                <a:solidFill>
                  <a:schemeClr val="bg1"/>
                </a:solidFill>
              </a:rPr>
              <a:t>Ногир</a:t>
            </a:r>
            <a:r>
              <a:rPr lang="ru-RU" dirty="0" smtClean="0">
                <a:solidFill>
                  <a:schemeClr val="bg1"/>
                </a:solidFill>
              </a:rPr>
              <a:t>»</a:t>
            </a:r>
            <a:endParaRPr lang="ru-RU" dirty="0" smtClean="0">
              <a:solidFill>
                <a:schemeClr val="bg1"/>
              </a:solidFill>
            </a:endParaRPr>
          </a:p>
          <a:p>
            <a:pPr algn="r"/>
            <a:r>
              <a:rPr lang="ru-RU" dirty="0" err="1" smtClean="0">
                <a:solidFill>
                  <a:schemeClr val="bg1"/>
                </a:solidFill>
              </a:rPr>
              <a:t>Засеева</a:t>
            </a:r>
            <a:r>
              <a:rPr lang="ru-RU" dirty="0" smtClean="0">
                <a:solidFill>
                  <a:schemeClr val="bg1"/>
                </a:solidFill>
              </a:rPr>
              <a:t> Е.Н.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3" y="0"/>
            <a:ext cx="9113594" cy="6858000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536" y="2253276"/>
            <a:ext cx="828092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Arial" pitchFamily="34" charset="0"/>
              </a:rPr>
              <a:t>«Только</a:t>
            </a:r>
            <a:r>
              <a:rPr kumimoji="0" lang="ru-RU" sz="4000" b="1" i="1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Arial" pitchFamily="34" charset="0"/>
              </a:rPr>
              <a:t> вместе с родителями, общими усилиями, педагоги могут дать детям большое человеческое счастье 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Arial" pitchFamily="34" charset="0"/>
              </a:rPr>
              <a:t>».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Arial" pitchFamily="34" charset="0"/>
              </a:rPr>
              <a:t>                             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Arial" pitchFamily="34" charset="0"/>
              </a:rPr>
              <a:t>/В.А. Сухомлинский/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3" y="0"/>
            <a:ext cx="9113594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132856"/>
            <a:ext cx="8892480" cy="4464496"/>
          </a:xfrm>
        </p:spPr>
        <p:txBody>
          <a:bodyPr/>
          <a:lstStyle/>
          <a:p>
            <a:r>
              <a:rPr lang="ru-RU" sz="3600" u="sng" dirty="0" smtClean="0"/>
              <a:t/>
            </a:r>
            <a:br>
              <a:rPr lang="ru-RU" sz="3600" u="sng" dirty="0" smtClean="0"/>
            </a:br>
            <a:r>
              <a:rPr lang="ru-RU" sz="4800" u="sng" dirty="0">
                <a:solidFill>
                  <a:srgbClr val="C00000"/>
                </a:solidFill>
              </a:rPr>
              <a:t>Ф</a:t>
            </a:r>
            <a:r>
              <a:rPr lang="ru-RU" sz="4800" u="sng" dirty="0" smtClean="0">
                <a:solidFill>
                  <a:srgbClr val="C00000"/>
                </a:solidFill>
              </a:rPr>
              <a:t>ормы работы с родителями:</a:t>
            </a:r>
            <a:r>
              <a:rPr lang="ru-RU" sz="4800" dirty="0" smtClean="0">
                <a:solidFill>
                  <a:srgbClr val="C00000"/>
                </a:solidFill>
              </a:rPr>
              <a:t/>
            </a:r>
            <a:br>
              <a:rPr lang="ru-RU" sz="4800" dirty="0" smtClean="0">
                <a:solidFill>
                  <a:srgbClr val="C00000"/>
                </a:solidFill>
              </a:rPr>
            </a:br>
            <a:r>
              <a:rPr lang="ru-RU" sz="2800" dirty="0" smtClean="0">
                <a:solidFill>
                  <a:schemeClr val="accent3">
                    <a:lumMod val="2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3">
                    <a:lumMod val="25000"/>
                  </a:schemeClr>
                </a:solidFill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4800" dirty="0" smtClean="0">
                <a:solidFill>
                  <a:schemeClr val="bg1"/>
                </a:solidFill>
              </a:rPr>
              <a:t>Наглядные</a:t>
            </a:r>
            <a:br>
              <a:rPr lang="ru-RU" sz="4800" dirty="0" smtClean="0">
                <a:solidFill>
                  <a:schemeClr val="bg1"/>
                </a:solidFill>
              </a:rPr>
            </a:br>
            <a:r>
              <a:rPr lang="ru-RU" sz="4800" dirty="0" smtClean="0">
                <a:solidFill>
                  <a:schemeClr val="bg1"/>
                </a:solidFill>
              </a:rPr>
              <a:t>Информационные</a:t>
            </a:r>
            <a:br>
              <a:rPr lang="ru-RU" sz="4800" dirty="0" smtClean="0">
                <a:solidFill>
                  <a:schemeClr val="bg1"/>
                </a:solidFill>
              </a:rPr>
            </a:br>
            <a:r>
              <a:rPr lang="ru-RU" sz="4800" dirty="0" smtClean="0">
                <a:solidFill>
                  <a:schemeClr val="bg1"/>
                </a:solidFill>
              </a:rPr>
              <a:t>Познавательные</a:t>
            </a:r>
            <a:br>
              <a:rPr lang="ru-RU" sz="4800" dirty="0" smtClean="0">
                <a:solidFill>
                  <a:schemeClr val="bg1"/>
                </a:solidFill>
              </a:rPr>
            </a:br>
            <a:r>
              <a:rPr lang="ru-RU" sz="4800" dirty="0" smtClean="0">
                <a:solidFill>
                  <a:schemeClr val="bg1"/>
                </a:solidFill>
              </a:rPr>
              <a:t/>
            </a:r>
            <a:br>
              <a:rPr lang="ru-RU" sz="4800" dirty="0" smtClean="0">
                <a:solidFill>
                  <a:schemeClr val="bg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2"/>
            <a:ext cx="8229600" cy="1639019"/>
          </a:xfrm>
        </p:spPr>
        <p:txBody>
          <a:bodyPr/>
          <a:lstStyle/>
          <a:p>
            <a:r>
              <a:rPr lang="ru-RU" sz="3600" i="1" u="sng" dirty="0" smtClean="0">
                <a:solidFill>
                  <a:schemeClr val="bg1">
                    <a:lumMod val="50000"/>
                  </a:schemeClr>
                </a:solidFill>
              </a:rPr>
              <a:t>Информационно-аналитическая форма работы с родителями</a:t>
            </a:r>
            <a:endParaRPr lang="ru-RU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3" y="0"/>
            <a:ext cx="9113594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6120680"/>
          </a:xfrm>
        </p:spPr>
        <p:txBody>
          <a:bodyPr/>
          <a:lstStyle/>
          <a:p>
            <a:pPr>
              <a:buNone/>
            </a:pPr>
            <a:r>
              <a:rPr lang="ru-RU" sz="4000" dirty="0" smtClean="0">
                <a:solidFill>
                  <a:srgbClr val="C00000"/>
                </a:solidFill>
              </a:rPr>
              <a:t>Традиционные формы взаимодействия</a:t>
            </a:r>
          </a:p>
          <a:p>
            <a:r>
              <a:rPr lang="ru-RU" sz="3600" dirty="0" smtClean="0">
                <a:solidFill>
                  <a:schemeClr val="bg1"/>
                </a:solidFill>
              </a:rPr>
              <a:t>Беседы</a:t>
            </a:r>
          </a:p>
          <a:p>
            <a:r>
              <a:rPr lang="ru-RU" sz="3600" dirty="0" smtClean="0">
                <a:solidFill>
                  <a:schemeClr val="bg1"/>
                </a:solidFill>
              </a:rPr>
              <a:t>Оформление папок – передвижек и стендов</a:t>
            </a:r>
          </a:p>
          <a:p>
            <a:r>
              <a:rPr lang="ru-RU" sz="3600" dirty="0" smtClean="0">
                <a:solidFill>
                  <a:schemeClr val="bg1"/>
                </a:solidFill>
              </a:rPr>
              <a:t>Дни открытых дверей</a:t>
            </a:r>
          </a:p>
          <a:p>
            <a:r>
              <a:rPr lang="ru-RU" sz="3600" dirty="0" smtClean="0">
                <a:solidFill>
                  <a:schemeClr val="bg1"/>
                </a:solidFill>
              </a:rPr>
              <a:t>Родительские собрания</a:t>
            </a:r>
          </a:p>
          <a:p>
            <a:r>
              <a:rPr lang="ru-RU" sz="3600" dirty="0" smtClean="0">
                <a:solidFill>
                  <a:schemeClr val="bg1"/>
                </a:solidFill>
              </a:rPr>
              <a:t>Консультации</a:t>
            </a:r>
          </a:p>
          <a:p>
            <a:r>
              <a:rPr lang="ru-RU" sz="3600" dirty="0" smtClean="0">
                <a:solidFill>
                  <a:schemeClr val="bg1"/>
                </a:solidFill>
              </a:rPr>
              <a:t>Выставки совместных работ</a:t>
            </a:r>
          </a:p>
          <a:p>
            <a:r>
              <a:rPr lang="ru-RU" sz="3600" dirty="0" smtClean="0">
                <a:solidFill>
                  <a:schemeClr val="bg1"/>
                </a:solidFill>
              </a:rPr>
              <a:t>Совместные праздники и развлечения</a:t>
            </a:r>
          </a:p>
          <a:p>
            <a:r>
              <a:rPr lang="ru-RU" sz="3600" dirty="0" smtClean="0">
                <a:solidFill>
                  <a:schemeClr val="bg1"/>
                </a:solidFill>
              </a:rPr>
              <a:t>Работа с родительским комитетом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7812"/>
            <a:ext cx="9144000" cy="1999059"/>
          </a:xfrm>
        </p:spPr>
        <p:txBody>
          <a:bodyPr/>
          <a:lstStyle/>
          <a:p>
            <a:r>
              <a:rPr lang="ru-RU" sz="4000" i="1" u="sng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Познавательная форма </a:t>
            </a:r>
            <a:r>
              <a:rPr lang="ru-RU" sz="4000" b="0" i="1" dirty="0" smtClean="0">
                <a:solidFill>
                  <a:schemeClr val="accent3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знакомит родителей с возрастными и психологическими   особенностями детей</a:t>
            </a:r>
            <a:endParaRPr lang="ru-RU" sz="4000" b="0" dirty="0">
              <a:solidFill>
                <a:schemeClr val="accent3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3" y="0"/>
            <a:ext cx="9113594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332656"/>
            <a:ext cx="8507288" cy="5798269"/>
          </a:xfrm>
        </p:spPr>
        <p:txBody>
          <a:bodyPr/>
          <a:lstStyle/>
          <a:p>
            <a:pPr>
              <a:buNone/>
            </a:pPr>
            <a:r>
              <a:rPr lang="ru-RU" sz="3600" dirty="0" smtClean="0">
                <a:solidFill>
                  <a:srgbClr val="C00000"/>
                </a:solidFill>
              </a:rPr>
              <a:t>Нетрадиционные формы взаимодействия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Презентации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Сайт детского сада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Фотовыставки , фотомонтаж, видеоролики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Выпуски семейных газет и плакатов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Проведение мастер – классов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Круглый стол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Листовки и буклеты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Совместные досуги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Участие в акциях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Участие в проектах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3" y="0"/>
            <a:ext cx="9113594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6181"/>
          </a:xfrm>
        </p:spPr>
        <p:txBody>
          <a:bodyPr/>
          <a:lstStyle/>
          <a:p>
            <a:pPr marL="0" indent="0">
              <a:buNone/>
            </a:pPr>
            <a:endParaRPr lang="ru-RU" sz="60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6000" dirty="0" smtClean="0">
                <a:solidFill>
                  <a:srgbClr val="C00000"/>
                </a:solidFill>
              </a:rPr>
              <a:t>Любите детей такими,     		какие они есть.</a:t>
            </a:r>
            <a:endParaRPr lang="ru-RU" sz="6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лен">
  <a:themeElements>
    <a:clrScheme name="Клен 2">
      <a:dk1>
        <a:srgbClr val="EA9306"/>
      </a:dk1>
      <a:lt1>
        <a:srgbClr val="FFFFFF"/>
      </a:lt1>
      <a:dk2>
        <a:srgbClr val="FAC120"/>
      </a:dk2>
      <a:lt2>
        <a:srgbClr val="FFFDD1"/>
      </a:lt2>
      <a:accent1>
        <a:srgbClr val="CC6600"/>
      </a:accent1>
      <a:accent2>
        <a:srgbClr val="FF9933"/>
      </a:accent2>
      <a:accent3>
        <a:srgbClr val="FCDDAB"/>
      </a:accent3>
      <a:accent4>
        <a:srgbClr val="DADADA"/>
      </a:accent4>
      <a:accent5>
        <a:srgbClr val="E2B8AA"/>
      </a:accent5>
      <a:accent6>
        <a:srgbClr val="E78A2D"/>
      </a:accent6>
      <a:hlink>
        <a:srgbClr val="A50021"/>
      </a:hlink>
      <a:folHlink>
        <a:srgbClr val="666633"/>
      </a:folHlink>
    </a:clrScheme>
    <a:fontScheme name="Клен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лен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_work_zolotaja_osen</Template>
  <TotalTime>791</TotalTime>
  <Words>114</Words>
  <Application>Microsoft Office PowerPoint</Application>
  <PresentationFormat>Экран (4:3)</PresentationFormat>
  <Paragraphs>33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Клен</vt:lpstr>
      <vt:lpstr>      Формы работы с родителями в условиях ДОУ  </vt:lpstr>
      <vt:lpstr>Презентация PowerPoint</vt:lpstr>
      <vt:lpstr> Формы работы с родителями:   Наглядные Информационные Познавательные    </vt:lpstr>
      <vt:lpstr>Информационно-аналитическая форма работы с родителями</vt:lpstr>
      <vt:lpstr>Познавательная форма знакомит родителей с возрастными и психологическими   особенностями детей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Нетрадиционные  формы работы с родителями в условиях ДОУ</dc:title>
  <dc:creator>UserXP</dc:creator>
  <cp:lastModifiedBy>123</cp:lastModifiedBy>
  <cp:revision>93</cp:revision>
  <dcterms:created xsi:type="dcterms:W3CDTF">2012-10-31T09:06:27Z</dcterms:created>
  <dcterms:modified xsi:type="dcterms:W3CDTF">2019-12-10T18:17:48Z</dcterms:modified>
</cp:coreProperties>
</file>